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2" r:id="rId2"/>
    <p:sldId id="287" r:id="rId3"/>
    <p:sldId id="284" r:id="rId4"/>
    <p:sldId id="288" r:id="rId5"/>
    <p:sldId id="290" r:id="rId6"/>
    <p:sldId id="291" r:id="rId7"/>
    <p:sldId id="292" r:id="rId8"/>
    <p:sldId id="293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CC00FF"/>
    <a:srgbClr val="FFCCFF"/>
    <a:srgbClr val="FBBBC1"/>
    <a:srgbClr val="0033CC"/>
    <a:srgbClr val="99CCFF"/>
    <a:srgbClr val="FAC800"/>
    <a:srgbClr val="C864C8"/>
    <a:srgbClr val="E60028"/>
    <a:srgbClr val="00C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1549" autoAdjust="0"/>
  </p:normalViewPr>
  <p:slideViewPr>
    <p:cSldViewPr snapToGrid="0" snapToObjects="1">
      <p:cViewPr varScale="1">
        <p:scale>
          <a:sx n="150" d="100"/>
          <a:sy n="150" d="100"/>
        </p:scale>
        <p:origin x="45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558FA-DB6C-7C46-8A53-404FEABDFDE5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83868-CFAB-8849-9882-1BB49D8AE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32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DE379-ED5C-DD45-99D5-F4325B4D2E83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68731-C7E4-6F48-BB60-3D6BFE7FE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15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create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dash above headline: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Same size and weight as the headline and set using a soft return.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PC: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dash (—):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Alt+Ctrl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 - (minus)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Mac: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dash (—):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Shift+Alt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Option+hyphen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68731-C7E4-6F48-BB60-3D6BFE7FEB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17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create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dash above headline: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Same size and weight as the headline and set using a soft return.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PC: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dash (—):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Alt+Ctrl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 - (minus)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Mac: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dash (—):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Shift+Alt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Option+hyphen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68731-C7E4-6F48-BB60-3D6BFE7FEB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1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4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75" y="394725"/>
            <a:ext cx="5343525" cy="4363390"/>
          </a:xfrm>
          <a:prstGeom prst="rect">
            <a:avLst/>
          </a:prstGeom>
        </p:spPr>
      </p:pic>
      <p:sp>
        <p:nvSpPr>
          <p:cNvPr id="13" name="Rectangle 21"/>
          <p:cNvSpPr/>
          <p:nvPr userDrawn="1"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927817"/>
                </a:lnTo>
                <a:lnTo>
                  <a:pt x="8712888" y="927817"/>
                </a:lnTo>
                <a:lnTo>
                  <a:pt x="8712888" y="1287079"/>
                </a:lnTo>
                <a:lnTo>
                  <a:pt x="8000168" y="1287079"/>
                </a:lnTo>
                <a:lnTo>
                  <a:pt x="8000168" y="2045256"/>
                </a:lnTo>
                <a:lnTo>
                  <a:pt x="7422508" y="2045256"/>
                </a:lnTo>
                <a:lnTo>
                  <a:pt x="7422508" y="3106706"/>
                </a:lnTo>
                <a:lnTo>
                  <a:pt x="8000168" y="3106706"/>
                </a:lnTo>
                <a:lnTo>
                  <a:pt x="8000168" y="3861272"/>
                </a:lnTo>
                <a:lnTo>
                  <a:pt x="8712888" y="3861272"/>
                </a:lnTo>
                <a:lnTo>
                  <a:pt x="8712888" y="4232603"/>
                </a:lnTo>
                <a:lnTo>
                  <a:pt x="9144000" y="4232603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005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4720" y="5938854"/>
            <a:ext cx="2133600" cy="273844"/>
          </a:xfrm>
          <a:prstGeom prst="rect">
            <a:avLst/>
          </a:prstGeom>
        </p:spPr>
        <p:txBody>
          <a:bodyPr/>
          <a:lstStyle/>
          <a:p>
            <a:fld id="{7AA84E91-7045-8940-9876-EF7F184A4EB5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93885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50141"/>
            <a:ext cx="7820102" cy="1145165"/>
          </a:xfrm>
        </p:spPr>
        <p:txBody>
          <a:bodyPr>
            <a:norm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7AE1AA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95306"/>
            <a:ext cx="7820102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018" y="4329266"/>
            <a:ext cx="1326397" cy="594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876443"/>
            <a:ext cx="1708150" cy="339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43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EEDC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AFF"/>
              </a:solidFill>
            </a:endParaRPr>
          </a:p>
        </p:txBody>
      </p:sp>
      <p:sp>
        <p:nvSpPr>
          <p:cNvPr id="15" name="Rectangle 21"/>
          <p:cNvSpPr/>
          <p:nvPr userDrawn="1"/>
        </p:nvSpPr>
        <p:spPr>
          <a:xfrm rot="16200000" flipH="1">
            <a:off x="7069086" y="3262757"/>
            <a:ext cx="1288305" cy="2473188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E60028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2"/>
          <p:cNvSpPr/>
          <p:nvPr userDrawn="1"/>
        </p:nvSpPr>
        <p:spPr>
          <a:xfrm rot="16200000" flipH="1">
            <a:off x="7101252" y="-624605"/>
            <a:ext cx="1231191" cy="2480408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0000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58488"/>
            <a:ext cx="7497956" cy="1856329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>
                <a:solidFill>
                  <a:srgbClr val="000054"/>
                </a:solidFill>
              </a:defRPr>
            </a:lvl1pPr>
          </a:lstStyle>
          <a:p>
            <a:r>
              <a:rPr lang="en-US" dirty="0">
                <a:solidFill>
                  <a:srgbClr val="E60028"/>
                </a:solidFill>
              </a:rPr>
              <a:t>—</a:t>
            </a:r>
            <a:br>
              <a:rPr lang="en-US" dirty="0"/>
            </a:br>
            <a:r>
              <a:rPr lang="en-AU" dirty="0"/>
              <a:t>Breaker statement </a:t>
            </a:r>
            <a:br>
              <a:rPr lang="en-AU" dirty="0"/>
            </a:br>
            <a:r>
              <a:rPr lang="en-AU" dirty="0"/>
              <a:t>to be placed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14816"/>
            <a:ext cx="7497956" cy="1072839"/>
          </a:xfrm>
        </p:spPr>
        <p:txBody>
          <a:bodyPr/>
          <a:lstStyle>
            <a:lvl1pPr marL="0" indent="0" algn="l">
              <a:buNone/>
              <a:defRPr>
                <a:solidFill>
                  <a:srgbClr val="00005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421268" y="2787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31" y="4329266"/>
            <a:ext cx="1326397" cy="59413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432760" y="4911571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4DEE52-25AF-7B49-B9FC-7562266B64DE}" type="slidenum">
              <a:rPr lang="en-US" sz="600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444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E6002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AFF"/>
              </a:solidFill>
            </a:endParaRPr>
          </a:p>
        </p:txBody>
      </p:sp>
      <p:sp>
        <p:nvSpPr>
          <p:cNvPr id="15" name="Rectangle 21"/>
          <p:cNvSpPr/>
          <p:nvPr userDrawn="1"/>
        </p:nvSpPr>
        <p:spPr>
          <a:xfrm rot="16200000" flipH="1">
            <a:off x="7069086" y="3262757"/>
            <a:ext cx="1288305" cy="2473188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00005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2"/>
          <p:cNvSpPr/>
          <p:nvPr userDrawn="1"/>
        </p:nvSpPr>
        <p:spPr>
          <a:xfrm rot="16200000" flipH="1">
            <a:off x="7101252" y="-624605"/>
            <a:ext cx="1231191" cy="2480408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C86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58489"/>
            <a:ext cx="7497956" cy="1856327"/>
          </a:xfrm>
        </p:spPr>
        <p:txBody>
          <a:bodyPr>
            <a:no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C864C8"/>
                </a:solidFill>
              </a:rPr>
              <a:t>—</a:t>
            </a:r>
            <a:br>
              <a:rPr lang="en-US" dirty="0"/>
            </a:br>
            <a:r>
              <a:rPr lang="en-AU" dirty="0"/>
              <a:t>Breaker statement </a:t>
            </a:r>
            <a:br>
              <a:rPr lang="en-AU" dirty="0"/>
            </a:br>
            <a:r>
              <a:rPr lang="en-AU" dirty="0"/>
              <a:t>to be placed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18804"/>
            <a:ext cx="7497956" cy="1072839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421268" y="2787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31" y="4329266"/>
            <a:ext cx="1326397" cy="59413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432760" y="4911571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4DEE52-25AF-7B49-B9FC-7562266B64DE}" type="slidenum">
              <a:rPr lang="en-US" sz="600" smtClean="0">
                <a:solidFill>
                  <a:srgbClr val="FFFFFF"/>
                </a:solidFill>
                <a:latin typeface="Arial"/>
                <a:cs typeface="Arial"/>
              </a:rPr>
              <a:pPr/>
              <a:t>‹#›</a:t>
            </a:fld>
            <a:endParaRPr lang="en-US" sz="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090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6781"/>
            <a:ext cx="3866995" cy="218687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  <a:lvl2pPr marL="457200" indent="0">
              <a:buNone/>
              <a:defRPr>
                <a:solidFill>
                  <a:srgbClr val="000000"/>
                </a:solidFill>
              </a:defRPr>
            </a:lvl2pPr>
            <a:lvl3pPr marL="914400" indent="0">
              <a:buNone/>
              <a:defRPr>
                <a:solidFill>
                  <a:srgbClr val="000000"/>
                </a:solidFill>
              </a:defRPr>
            </a:lvl3pPr>
            <a:lvl4pPr marL="1371600" indent="0">
              <a:buNone/>
              <a:defRPr>
                <a:solidFill>
                  <a:srgbClr val="000000"/>
                </a:solidFill>
              </a:defRPr>
            </a:lvl4pPr>
            <a:lvl5pPr marL="1828800" indent="0"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107532"/>
            <a:ext cx="7261922" cy="1111885"/>
          </a:xfrm>
        </p:spPr>
        <p:txBody>
          <a:bodyPr/>
          <a:lstStyle/>
          <a:p>
            <a:r>
              <a:rPr lang="en-US" dirty="0">
                <a:solidFill>
                  <a:srgbClr val="FAC800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57200" y="1307905"/>
            <a:ext cx="7261922" cy="57541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4589346" y="2056781"/>
            <a:ext cx="3866995" cy="2186878"/>
          </a:xfrm>
        </p:spPr>
        <p:txBody>
          <a:bodyPr>
            <a:normAutofit/>
          </a:bodyPr>
          <a:lstStyle>
            <a:lvl1pPr marL="285750" indent="-285750">
              <a:buClr>
                <a:srgbClr val="FAC800"/>
              </a:buClr>
              <a:buFont typeface="Lucida Grande"/>
              <a:buChar char="—"/>
              <a:defRPr sz="1200">
                <a:solidFill>
                  <a:srgbClr val="000000"/>
                </a:solidFill>
              </a:defRPr>
            </a:lvl1pPr>
            <a:lvl2pPr marL="457200" indent="0">
              <a:buNone/>
              <a:defRPr sz="1200">
                <a:solidFill>
                  <a:srgbClr val="000000"/>
                </a:solidFill>
              </a:defRPr>
            </a:lvl2pPr>
            <a:lvl3pPr marL="914400" indent="0">
              <a:buNone/>
              <a:defRPr>
                <a:solidFill>
                  <a:srgbClr val="000000"/>
                </a:solidFill>
              </a:defRPr>
            </a:lvl3pPr>
            <a:lvl4pPr marL="1371600" indent="0">
              <a:buNone/>
              <a:defRPr>
                <a:solidFill>
                  <a:srgbClr val="000000"/>
                </a:solidFill>
              </a:defRPr>
            </a:lvl4pPr>
            <a:lvl5pPr marL="1828800" indent="0"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347864" y="4407041"/>
            <a:ext cx="2426933" cy="655419"/>
            <a:chOff x="6122029" y="4375150"/>
            <a:chExt cx="2897928" cy="646434"/>
          </a:xfrm>
        </p:grpSpPr>
        <p:sp>
          <p:nvSpPr>
            <p:cNvPr id="18" name="TextBox 17"/>
            <p:cNvSpPr txBox="1"/>
            <p:nvPr userDrawn="1"/>
          </p:nvSpPr>
          <p:spPr>
            <a:xfrm>
              <a:off x="6122029" y="4375150"/>
              <a:ext cx="2897928" cy="646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000" dirty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PREVENTING</a:t>
              </a:r>
              <a:r>
                <a:rPr lang="en-AU" sz="1000" baseline="0" dirty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 ABUSE IN DETENTION</a:t>
              </a:r>
            </a:p>
            <a:p>
              <a:pPr algn="ctr"/>
              <a:endParaRPr lang="en-AU" sz="100" baseline="0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dist"/>
              <a:r>
                <a:rPr lang="en-AU" sz="800" baseline="0" dirty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An Expert Symposium on Independent</a:t>
              </a:r>
            </a:p>
            <a:p>
              <a:pPr algn="dist"/>
              <a:r>
                <a:rPr lang="en-AU" sz="800" baseline="0" dirty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Monitoring within the </a:t>
              </a:r>
              <a:r>
                <a:rPr lang="en-AU" sz="800" baseline="0" dirty="0" err="1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OPCAT</a:t>
              </a:r>
              <a:r>
                <a:rPr lang="en-AU" sz="800" baseline="0" dirty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 Framework</a:t>
              </a:r>
              <a:endParaRPr lang="en-AU" sz="800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>
              <a:off x="6222073" y="4584787"/>
              <a:ext cx="2684150" cy="0"/>
            </a:xfrm>
            <a:prstGeom prst="line">
              <a:avLst/>
            </a:prstGeom>
            <a:ln w="12700">
              <a:solidFill>
                <a:srgbClr val="0066C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8174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6202556" cy="1111885"/>
          </a:xfrm>
        </p:spPr>
        <p:txBody>
          <a:bodyPr>
            <a:noAutofit/>
          </a:bodyPr>
          <a:lstStyle>
            <a:lvl1pPr>
              <a:defRPr sz="2200"/>
            </a:lvl1pPr>
          </a:lstStyle>
          <a:p>
            <a:r>
              <a:rPr lang="en-US" dirty="0">
                <a:solidFill>
                  <a:srgbClr val="C864C8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8" name="Rectangle 21"/>
          <p:cNvSpPr/>
          <p:nvPr userDrawn="1"/>
        </p:nvSpPr>
        <p:spPr>
          <a:xfrm rot="5400000">
            <a:off x="8023763" y="4480464"/>
            <a:ext cx="454178" cy="871895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C864C8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726765" y="1727936"/>
            <a:ext cx="1177925" cy="1177925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726765" y="2954881"/>
            <a:ext cx="2336180" cy="37844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00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26765" y="3333326"/>
            <a:ext cx="2332038" cy="606772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3347864" y="1727936"/>
            <a:ext cx="1177925" cy="1177925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3347864" y="2954881"/>
            <a:ext cx="2336180" cy="37844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00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3347864" y="3333326"/>
            <a:ext cx="2332038" cy="606772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5940152" y="1727936"/>
            <a:ext cx="1177925" cy="1177925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5940152" y="2954881"/>
            <a:ext cx="2336180" cy="37844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00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22"/>
          <p:cNvSpPr>
            <a:spLocks noGrp="1"/>
          </p:cNvSpPr>
          <p:nvPr>
            <p:ph type="body" sz="quarter" idx="21"/>
          </p:nvPr>
        </p:nvSpPr>
        <p:spPr>
          <a:xfrm>
            <a:off x="5940152" y="3333326"/>
            <a:ext cx="2332038" cy="606772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347864" y="4407041"/>
            <a:ext cx="2426933" cy="655419"/>
            <a:chOff x="6122029" y="4375150"/>
            <a:chExt cx="2897928" cy="646434"/>
          </a:xfrm>
        </p:grpSpPr>
        <p:sp>
          <p:nvSpPr>
            <p:cNvPr id="18" name="TextBox 17"/>
            <p:cNvSpPr txBox="1"/>
            <p:nvPr userDrawn="1"/>
          </p:nvSpPr>
          <p:spPr>
            <a:xfrm>
              <a:off x="6122029" y="4375150"/>
              <a:ext cx="2897928" cy="646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000" dirty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PREVENTING</a:t>
              </a:r>
              <a:r>
                <a:rPr lang="en-AU" sz="1000" baseline="0" dirty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 ABUSE IN DETENTION</a:t>
              </a:r>
            </a:p>
            <a:p>
              <a:pPr algn="ctr"/>
              <a:endParaRPr lang="en-AU" sz="100" baseline="0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dist"/>
              <a:r>
                <a:rPr lang="en-AU" sz="800" baseline="0" dirty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An Expert Symposium on Independent</a:t>
              </a:r>
            </a:p>
            <a:p>
              <a:pPr algn="dist"/>
              <a:r>
                <a:rPr lang="en-AU" sz="800" baseline="0" dirty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Monitoring within the </a:t>
              </a:r>
              <a:r>
                <a:rPr lang="en-AU" sz="800" baseline="0" dirty="0" err="1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OPCAT</a:t>
              </a:r>
              <a:r>
                <a:rPr lang="en-AU" sz="800" baseline="0" dirty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 Framework</a:t>
              </a:r>
              <a:endParaRPr lang="en-AU" sz="800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>
              <a:off x="6222073" y="4584787"/>
              <a:ext cx="2684150" cy="0"/>
            </a:xfrm>
            <a:prstGeom prst="line">
              <a:avLst/>
            </a:prstGeom>
            <a:ln w="12700">
              <a:solidFill>
                <a:srgbClr val="0066C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1053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AFF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726765" y="696139"/>
            <a:ext cx="2073430" cy="20734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726765" y="2954881"/>
            <a:ext cx="2336180" cy="37844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00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726765" y="3333326"/>
            <a:ext cx="2332038" cy="935114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12" y="4329266"/>
            <a:ext cx="1357693" cy="60815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867472" y="1375356"/>
            <a:ext cx="1932723" cy="92303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rgbClr val="AA00AA"/>
                </a:solidFill>
              </a:defRPr>
            </a:lvl2pPr>
            <a:lvl3pPr marL="914400" indent="0">
              <a:buFontTx/>
              <a:buNone/>
              <a:defRPr>
                <a:solidFill>
                  <a:srgbClr val="AA00AA"/>
                </a:solidFill>
              </a:defRPr>
            </a:lvl3pPr>
            <a:lvl4pPr marL="1371600" indent="0">
              <a:buFontTx/>
              <a:buNone/>
              <a:defRPr>
                <a:solidFill>
                  <a:srgbClr val="AA00AA"/>
                </a:solidFill>
              </a:defRPr>
            </a:lvl4pPr>
            <a:lvl5pPr marL="1828800" indent="0">
              <a:buFontTx/>
              <a:buNone/>
              <a:defRPr>
                <a:solidFill>
                  <a:srgbClr val="AA00AA"/>
                </a:solidFill>
              </a:defRPr>
            </a:lvl5pPr>
          </a:lstStyle>
          <a:p>
            <a:pPr lvl="0"/>
            <a:r>
              <a:rPr lang="en-US" dirty="0"/>
              <a:t>—</a:t>
            </a: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  <p:sp>
        <p:nvSpPr>
          <p:cNvPr id="43" name="Picture Placeholder 10"/>
          <p:cNvSpPr>
            <a:spLocks noGrp="1"/>
          </p:cNvSpPr>
          <p:nvPr>
            <p:ph type="pic" sz="quarter" idx="23"/>
          </p:nvPr>
        </p:nvSpPr>
        <p:spPr>
          <a:xfrm>
            <a:off x="3491880" y="696139"/>
            <a:ext cx="2073430" cy="20734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Text Placeholder 20"/>
          <p:cNvSpPr>
            <a:spLocks noGrp="1"/>
          </p:cNvSpPr>
          <p:nvPr>
            <p:ph type="body" sz="quarter" idx="24"/>
          </p:nvPr>
        </p:nvSpPr>
        <p:spPr>
          <a:xfrm>
            <a:off x="3491880" y="2954881"/>
            <a:ext cx="2336180" cy="37844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00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22"/>
          <p:cNvSpPr>
            <a:spLocks noGrp="1"/>
          </p:cNvSpPr>
          <p:nvPr>
            <p:ph type="body" sz="quarter" idx="25"/>
          </p:nvPr>
        </p:nvSpPr>
        <p:spPr>
          <a:xfrm>
            <a:off x="3491880" y="3333326"/>
            <a:ext cx="2332038" cy="935114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632587" y="1375356"/>
            <a:ext cx="1932723" cy="92303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rgbClr val="AA00AA"/>
                </a:solidFill>
              </a:defRPr>
            </a:lvl2pPr>
            <a:lvl3pPr marL="914400" indent="0">
              <a:buFontTx/>
              <a:buNone/>
              <a:defRPr>
                <a:solidFill>
                  <a:srgbClr val="AA00AA"/>
                </a:solidFill>
              </a:defRPr>
            </a:lvl3pPr>
            <a:lvl4pPr marL="1371600" indent="0">
              <a:buFontTx/>
              <a:buNone/>
              <a:defRPr>
                <a:solidFill>
                  <a:srgbClr val="AA00AA"/>
                </a:solidFill>
              </a:defRPr>
            </a:lvl4pPr>
            <a:lvl5pPr marL="1828800" indent="0">
              <a:buFontTx/>
              <a:buNone/>
              <a:defRPr>
                <a:solidFill>
                  <a:srgbClr val="AA00AA"/>
                </a:solidFill>
              </a:defRPr>
            </a:lvl5pPr>
          </a:lstStyle>
          <a:p>
            <a:pPr lvl="0"/>
            <a:r>
              <a:rPr lang="en-US" dirty="0"/>
              <a:t>—</a:t>
            </a: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  <p:sp>
        <p:nvSpPr>
          <p:cNvPr id="47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6300192" y="696139"/>
            <a:ext cx="2073430" cy="20734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Text Placeholder 20"/>
          <p:cNvSpPr>
            <a:spLocks noGrp="1"/>
          </p:cNvSpPr>
          <p:nvPr>
            <p:ph type="body" sz="quarter" idx="28"/>
          </p:nvPr>
        </p:nvSpPr>
        <p:spPr>
          <a:xfrm>
            <a:off x="6300192" y="2954881"/>
            <a:ext cx="2336180" cy="37844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00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22"/>
          <p:cNvSpPr>
            <a:spLocks noGrp="1"/>
          </p:cNvSpPr>
          <p:nvPr>
            <p:ph type="body" sz="quarter" idx="29"/>
          </p:nvPr>
        </p:nvSpPr>
        <p:spPr>
          <a:xfrm>
            <a:off x="6300192" y="3333326"/>
            <a:ext cx="2332038" cy="935113"/>
          </a:xfrm>
        </p:spPr>
        <p:txBody>
          <a:bodyPr>
            <a:noAutofit/>
          </a:bodyPr>
          <a:lstStyle>
            <a:lvl1pPr marL="0" indent="0">
              <a:buNone/>
              <a:defRPr sz="10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6440899" y="1375356"/>
            <a:ext cx="1932723" cy="92303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rgbClr val="AA00AA"/>
                </a:solidFill>
              </a:defRPr>
            </a:lvl2pPr>
            <a:lvl3pPr marL="914400" indent="0">
              <a:buFontTx/>
              <a:buNone/>
              <a:defRPr>
                <a:solidFill>
                  <a:srgbClr val="AA00AA"/>
                </a:solidFill>
              </a:defRPr>
            </a:lvl3pPr>
            <a:lvl4pPr marL="1371600" indent="0">
              <a:buFontTx/>
              <a:buNone/>
              <a:defRPr>
                <a:solidFill>
                  <a:srgbClr val="AA00AA"/>
                </a:solidFill>
              </a:defRPr>
            </a:lvl4pPr>
            <a:lvl5pPr marL="1828800" indent="0">
              <a:buFontTx/>
              <a:buNone/>
              <a:defRPr>
                <a:solidFill>
                  <a:srgbClr val="AA00AA"/>
                </a:solidFill>
              </a:defRPr>
            </a:lvl5pPr>
          </a:lstStyle>
          <a:p>
            <a:pPr lvl="0"/>
            <a:r>
              <a:rPr lang="en-US" dirty="0"/>
              <a:t>—</a:t>
            </a: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4432760" y="4911571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4DEE52-25AF-7B49-B9FC-7562266B64DE}" type="slidenum">
              <a:rPr lang="en-US" sz="600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3347864" y="4407041"/>
            <a:ext cx="2426933" cy="655419"/>
            <a:chOff x="6122029" y="4375150"/>
            <a:chExt cx="2897928" cy="646434"/>
          </a:xfrm>
        </p:grpSpPr>
        <p:sp>
          <p:nvSpPr>
            <p:cNvPr id="26" name="TextBox 25"/>
            <p:cNvSpPr txBox="1"/>
            <p:nvPr userDrawn="1"/>
          </p:nvSpPr>
          <p:spPr>
            <a:xfrm>
              <a:off x="6122029" y="4375150"/>
              <a:ext cx="2897928" cy="646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000" dirty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PREVENTING</a:t>
              </a:r>
              <a:r>
                <a:rPr lang="en-AU" sz="1000" baseline="0" dirty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 ABUSE IN DETENTION</a:t>
              </a:r>
            </a:p>
            <a:p>
              <a:pPr algn="ctr"/>
              <a:endParaRPr lang="en-AU" sz="100" baseline="0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dist"/>
              <a:r>
                <a:rPr lang="en-AU" sz="800" baseline="0" dirty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An Expert Symposium on Independent</a:t>
              </a:r>
            </a:p>
            <a:p>
              <a:pPr algn="dist"/>
              <a:r>
                <a:rPr lang="en-AU" sz="800" baseline="0" dirty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Monitoring within the </a:t>
              </a:r>
              <a:r>
                <a:rPr lang="en-AU" sz="800" baseline="0" dirty="0" err="1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OPCAT</a:t>
              </a:r>
              <a:r>
                <a:rPr lang="en-AU" sz="800" baseline="0" dirty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 Framework</a:t>
              </a:r>
              <a:endParaRPr lang="en-AU" sz="800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 userDrawn="1"/>
          </p:nvCxnSpPr>
          <p:spPr>
            <a:xfrm>
              <a:off x="6222073" y="4584787"/>
              <a:ext cx="2684150" cy="0"/>
            </a:xfrm>
            <a:prstGeom prst="line">
              <a:avLst/>
            </a:prstGeom>
            <a:ln w="12700">
              <a:solidFill>
                <a:srgbClr val="0066C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6524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A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45440"/>
            <a:ext cx="7627938" cy="386812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>
                <a:solidFill>
                  <a:srgbClr val="FF8199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163" y="4532406"/>
            <a:ext cx="904188" cy="4050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432760" y="4911571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4DEE52-25AF-7B49-B9FC-7562266B64DE}" type="slidenum">
              <a:rPr lang="en-US" sz="600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2146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7AE1AA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A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45440"/>
            <a:ext cx="7627938" cy="386812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>
                <a:solidFill>
                  <a:srgbClr val="E60028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12" y="4329266"/>
            <a:ext cx="1357693" cy="60815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432760" y="4911571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4DEE52-25AF-7B49-B9FC-7562266B64DE}" type="slidenum">
              <a:rPr lang="en-US" sz="600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4950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er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AA00AA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00AA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45440"/>
            <a:ext cx="7627938" cy="386812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>
                <a:solidFill>
                  <a:srgbClr val="7AE1AA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12" y="4329266"/>
            <a:ext cx="1357693" cy="60815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432760" y="4911571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4DEE52-25AF-7B49-B9FC-7562266B64DE}" type="slidenum">
              <a:rPr lang="en-US" sz="600" smtClean="0">
                <a:solidFill>
                  <a:srgbClr val="FFFFFF"/>
                </a:solidFill>
                <a:latin typeface="Arial"/>
                <a:cs typeface="Arial"/>
              </a:rPr>
              <a:pPr/>
              <a:t>‹#›</a:t>
            </a:fld>
            <a:endParaRPr lang="en-US" sz="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043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0661" y="501805"/>
            <a:ext cx="4293340" cy="4029198"/>
          </a:xfrm>
          <a:prstGeom prst="rect">
            <a:avLst/>
          </a:prstGeom>
        </p:spPr>
      </p:pic>
      <p:sp>
        <p:nvSpPr>
          <p:cNvPr id="13" name="Rectangle 21"/>
          <p:cNvSpPr/>
          <p:nvPr userDrawn="1"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927817"/>
                </a:lnTo>
                <a:lnTo>
                  <a:pt x="8712888" y="927817"/>
                </a:lnTo>
                <a:lnTo>
                  <a:pt x="8712888" y="1287079"/>
                </a:lnTo>
                <a:lnTo>
                  <a:pt x="8000168" y="1287079"/>
                </a:lnTo>
                <a:lnTo>
                  <a:pt x="8000168" y="2045256"/>
                </a:lnTo>
                <a:lnTo>
                  <a:pt x="7422508" y="2045256"/>
                </a:lnTo>
                <a:lnTo>
                  <a:pt x="7422508" y="3106706"/>
                </a:lnTo>
                <a:lnTo>
                  <a:pt x="8000168" y="3106706"/>
                </a:lnTo>
                <a:lnTo>
                  <a:pt x="8000168" y="3861272"/>
                </a:lnTo>
                <a:lnTo>
                  <a:pt x="8712888" y="3861272"/>
                </a:lnTo>
                <a:lnTo>
                  <a:pt x="8712888" y="4232603"/>
                </a:lnTo>
                <a:lnTo>
                  <a:pt x="9144000" y="4232603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00005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2"/>
          <p:cNvSpPr/>
          <p:nvPr userDrawn="1"/>
        </p:nvSpPr>
        <p:spPr>
          <a:xfrm>
            <a:off x="0" y="919203"/>
            <a:ext cx="1645173" cy="3314434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E600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4720" y="5938854"/>
            <a:ext cx="2133600" cy="273844"/>
          </a:xfrm>
          <a:prstGeom prst="rect">
            <a:avLst/>
          </a:prstGeom>
        </p:spPr>
        <p:txBody>
          <a:bodyPr/>
          <a:lstStyle/>
          <a:p>
            <a:fld id="{7AA84E91-7045-8940-9876-EF7F184A4EB5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93885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56336"/>
            <a:ext cx="7820102" cy="1138970"/>
          </a:xfrm>
        </p:spPr>
        <p:txBody>
          <a:bodyPr>
            <a:norm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7AE1AA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95306"/>
            <a:ext cx="7820102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018" y="4329266"/>
            <a:ext cx="1326397" cy="59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50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002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1"/>
          <p:cNvSpPr/>
          <p:nvPr userDrawn="1"/>
        </p:nvSpPr>
        <p:spPr>
          <a:xfrm>
            <a:off x="7422508" y="927817"/>
            <a:ext cx="1721492" cy="3304786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50D2FF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2"/>
          <p:cNvSpPr/>
          <p:nvPr userDrawn="1"/>
        </p:nvSpPr>
        <p:spPr>
          <a:xfrm>
            <a:off x="0" y="919203"/>
            <a:ext cx="1645173" cy="3314434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0000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4720" y="5938854"/>
            <a:ext cx="2133600" cy="273844"/>
          </a:xfrm>
          <a:prstGeom prst="rect">
            <a:avLst/>
          </a:prstGeom>
        </p:spPr>
        <p:txBody>
          <a:bodyPr/>
          <a:lstStyle/>
          <a:p>
            <a:fld id="{7AA84E91-7045-8940-9876-EF7F184A4EB5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93885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56336"/>
            <a:ext cx="8235176" cy="1138970"/>
          </a:xfrm>
        </p:spPr>
        <p:txBody>
          <a:bodyPr>
            <a:norm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50D2FF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95306"/>
            <a:ext cx="8235176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018" y="4329266"/>
            <a:ext cx="1326397" cy="59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1"/>
          <p:cNvSpPr/>
          <p:nvPr userDrawn="1"/>
        </p:nvSpPr>
        <p:spPr>
          <a:xfrm>
            <a:off x="7422508" y="927817"/>
            <a:ext cx="1721492" cy="3304786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000054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2"/>
          <p:cNvSpPr/>
          <p:nvPr userDrawn="1"/>
        </p:nvSpPr>
        <p:spPr>
          <a:xfrm>
            <a:off x="0" y="919203"/>
            <a:ext cx="1645173" cy="3314434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E600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rgbClr val="E600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4720" y="5938854"/>
            <a:ext cx="2133600" cy="273844"/>
          </a:xfrm>
          <a:prstGeom prst="rect">
            <a:avLst/>
          </a:prstGeom>
        </p:spPr>
        <p:txBody>
          <a:bodyPr/>
          <a:lstStyle/>
          <a:p>
            <a:fld id="{7AA84E91-7045-8940-9876-EF7F184A4EB5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93885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56337"/>
            <a:ext cx="7324493" cy="1138970"/>
          </a:xfrm>
        </p:spPr>
        <p:txBody>
          <a:bodyPr>
            <a:normAutofit/>
          </a:bodyPr>
          <a:lstStyle>
            <a:lvl1pPr algn="l">
              <a:defRPr sz="3400">
                <a:solidFill>
                  <a:srgbClr val="000054"/>
                </a:solidFill>
              </a:defRPr>
            </a:lvl1pPr>
          </a:lstStyle>
          <a:p>
            <a:r>
              <a:rPr lang="en-US" dirty="0">
                <a:solidFill>
                  <a:srgbClr val="AAD75F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95306"/>
            <a:ext cx="8235176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00005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018" y="4329266"/>
            <a:ext cx="1357693" cy="60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2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MIT_DUO_RGB_flat_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833"/>
          <a:stretch/>
        </p:blipFill>
        <p:spPr>
          <a:xfrm>
            <a:off x="0" y="0"/>
            <a:ext cx="5400000" cy="456688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4233637"/>
                </a:lnTo>
                <a:lnTo>
                  <a:pt x="156821" y="4225718"/>
                </a:lnTo>
                <a:cubicBezTo>
                  <a:pt x="992807" y="4140820"/>
                  <a:pt x="1645173" y="3434804"/>
                  <a:pt x="1645173" y="2576420"/>
                </a:cubicBezTo>
                <a:cubicBezTo>
                  <a:pt x="1645173" y="1718036"/>
                  <a:pt x="992807" y="1012021"/>
                  <a:pt x="156821" y="927122"/>
                </a:cubicBezTo>
                <a:lnTo>
                  <a:pt x="0" y="919203"/>
                </a:lnTo>
                <a:close/>
              </a:path>
            </a:pathLst>
          </a:custGeom>
          <a:solidFill>
            <a:srgbClr val="0078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4720" y="5938854"/>
            <a:ext cx="2133600" cy="273844"/>
          </a:xfrm>
          <a:prstGeom prst="rect">
            <a:avLst/>
          </a:prstGeom>
        </p:spPr>
        <p:txBody>
          <a:bodyPr/>
          <a:lstStyle/>
          <a:p>
            <a:fld id="{7AA84E91-7045-8940-9876-EF7F184A4EB5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93885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3410" y="1556335"/>
            <a:ext cx="7497956" cy="1138971"/>
          </a:xfrm>
        </p:spPr>
        <p:txBody>
          <a:bodyPr>
            <a:no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50D2FF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410" y="2695306"/>
            <a:ext cx="7497956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21"/>
          <p:cNvSpPr/>
          <p:nvPr userDrawn="1"/>
        </p:nvSpPr>
        <p:spPr>
          <a:xfrm>
            <a:off x="7422508" y="927817"/>
            <a:ext cx="1721492" cy="3304786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50D2FF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018" y="4329266"/>
            <a:ext cx="1326397" cy="59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5456"/>
            <a:ext cx="4686855" cy="3987422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4233637"/>
                </a:lnTo>
                <a:lnTo>
                  <a:pt x="156821" y="4225718"/>
                </a:lnTo>
                <a:cubicBezTo>
                  <a:pt x="992807" y="4140820"/>
                  <a:pt x="1645173" y="3434804"/>
                  <a:pt x="1645173" y="2576420"/>
                </a:cubicBezTo>
                <a:cubicBezTo>
                  <a:pt x="1645173" y="1718036"/>
                  <a:pt x="992807" y="1012021"/>
                  <a:pt x="156821" y="927122"/>
                </a:cubicBezTo>
                <a:lnTo>
                  <a:pt x="0" y="919203"/>
                </a:lnTo>
                <a:close/>
              </a:path>
            </a:pathLst>
          </a:custGeom>
          <a:solidFill>
            <a:srgbClr val="E60028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4720" y="5938854"/>
            <a:ext cx="2133600" cy="273844"/>
          </a:xfrm>
          <a:prstGeom prst="rect">
            <a:avLst/>
          </a:prstGeom>
        </p:spPr>
        <p:txBody>
          <a:bodyPr/>
          <a:lstStyle/>
          <a:p>
            <a:fld id="{7AA84E91-7045-8940-9876-EF7F184A4EB5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93885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335" y="1556336"/>
            <a:ext cx="7497956" cy="1138970"/>
          </a:xfrm>
        </p:spPr>
        <p:txBody>
          <a:bodyPr>
            <a:no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50D2FF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335" y="2695306"/>
            <a:ext cx="7497956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21"/>
          <p:cNvSpPr/>
          <p:nvPr userDrawn="1"/>
        </p:nvSpPr>
        <p:spPr>
          <a:xfrm>
            <a:off x="7422508" y="927817"/>
            <a:ext cx="1721492" cy="3304786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7AE1AA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018" y="4329266"/>
            <a:ext cx="1326397" cy="59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1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902513"/>
            <a:ext cx="1654099" cy="333009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4233637"/>
                </a:lnTo>
                <a:lnTo>
                  <a:pt x="156821" y="4225718"/>
                </a:lnTo>
                <a:cubicBezTo>
                  <a:pt x="992807" y="4140820"/>
                  <a:pt x="1645173" y="3434804"/>
                  <a:pt x="1645173" y="2576420"/>
                </a:cubicBezTo>
                <a:cubicBezTo>
                  <a:pt x="1645173" y="1718036"/>
                  <a:pt x="992807" y="1012021"/>
                  <a:pt x="156821" y="927122"/>
                </a:cubicBezTo>
                <a:lnTo>
                  <a:pt x="0" y="919203"/>
                </a:lnTo>
                <a:close/>
              </a:path>
            </a:pathLst>
          </a:custGeom>
          <a:solidFill>
            <a:srgbClr val="00005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4720" y="5938854"/>
            <a:ext cx="2133600" cy="273844"/>
          </a:xfrm>
          <a:prstGeom prst="rect">
            <a:avLst/>
          </a:prstGeom>
        </p:spPr>
        <p:txBody>
          <a:bodyPr/>
          <a:lstStyle/>
          <a:p>
            <a:fld id="{7AA84E91-7045-8940-9876-EF7F184A4EB5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93885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335" y="1556336"/>
            <a:ext cx="7497956" cy="1138970"/>
          </a:xfrm>
        </p:spPr>
        <p:txBody>
          <a:bodyPr>
            <a:no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50D2FF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335" y="2695306"/>
            <a:ext cx="7497956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21"/>
          <p:cNvSpPr/>
          <p:nvPr userDrawn="1"/>
        </p:nvSpPr>
        <p:spPr>
          <a:xfrm>
            <a:off x="7422508" y="927817"/>
            <a:ext cx="1721492" cy="3304786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EEDC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018" y="4329266"/>
            <a:ext cx="1326397" cy="594137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-421268" y="2787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67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31" y="4329266"/>
            <a:ext cx="1326397" cy="594137"/>
          </a:xfrm>
          <a:prstGeom prst="rect">
            <a:avLst/>
          </a:prstGeom>
        </p:spPr>
      </p:pic>
      <p:sp>
        <p:nvSpPr>
          <p:cNvPr id="15" name="Rectangle 21"/>
          <p:cNvSpPr/>
          <p:nvPr userDrawn="1"/>
        </p:nvSpPr>
        <p:spPr>
          <a:xfrm rot="16200000" flipH="1">
            <a:off x="7069086" y="3262757"/>
            <a:ext cx="1288305" cy="2473188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E60028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2"/>
          <p:cNvSpPr/>
          <p:nvPr userDrawn="1"/>
        </p:nvSpPr>
        <p:spPr>
          <a:xfrm rot="16200000" flipH="1">
            <a:off x="7101252" y="-624605"/>
            <a:ext cx="1231191" cy="2480408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7AE1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58489"/>
            <a:ext cx="7497956" cy="1856328"/>
          </a:xfrm>
        </p:spPr>
        <p:txBody>
          <a:bodyPr>
            <a:noAutofit/>
          </a:bodyPr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rgbClr val="7AE1AA"/>
                </a:solidFill>
              </a:rPr>
              <a:t>—</a:t>
            </a:r>
            <a:br>
              <a:rPr lang="en-US" dirty="0"/>
            </a:br>
            <a:r>
              <a:rPr lang="en-AU" dirty="0"/>
              <a:t>Breaker statement </a:t>
            </a:r>
            <a:br>
              <a:rPr lang="en-AU" dirty="0"/>
            </a:br>
            <a:r>
              <a:rPr lang="en-AU" dirty="0"/>
              <a:t>to be placed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6332" y="3014816"/>
            <a:ext cx="7497956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421268" y="2787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432760" y="4911571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4DEE52-25AF-7B49-B9FC-7562266B64DE}" type="slidenum">
              <a:rPr lang="en-US" sz="600" smtClean="0">
                <a:solidFill>
                  <a:srgbClr val="FFFFFF"/>
                </a:solidFill>
                <a:latin typeface="Arial"/>
                <a:cs typeface="Arial"/>
              </a:rPr>
              <a:pPr/>
              <a:t>‹#›</a:t>
            </a:fld>
            <a:endParaRPr lang="en-US" sz="6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272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50D2FF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AFF"/>
              </a:solidFill>
            </a:endParaRPr>
          </a:p>
        </p:txBody>
      </p:sp>
      <p:sp>
        <p:nvSpPr>
          <p:cNvPr id="15" name="Rectangle 21"/>
          <p:cNvSpPr/>
          <p:nvPr userDrawn="1"/>
        </p:nvSpPr>
        <p:spPr>
          <a:xfrm rot="16200000" flipH="1">
            <a:off x="7069086" y="3262757"/>
            <a:ext cx="1288305" cy="2473188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E60028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2"/>
          <p:cNvSpPr/>
          <p:nvPr userDrawn="1"/>
        </p:nvSpPr>
        <p:spPr>
          <a:xfrm rot="16200000" flipH="1">
            <a:off x="7101252" y="-624605"/>
            <a:ext cx="1231191" cy="2480408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007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58489"/>
            <a:ext cx="7497956" cy="1856328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>
                <a:solidFill>
                  <a:srgbClr val="000054"/>
                </a:solidFill>
              </a:defRPr>
            </a:lvl1pPr>
          </a:lstStyle>
          <a:p>
            <a:r>
              <a:rPr lang="en-US" dirty="0">
                <a:solidFill>
                  <a:srgbClr val="0078FF"/>
                </a:solidFill>
              </a:rPr>
              <a:t>—</a:t>
            </a:r>
            <a:br>
              <a:rPr lang="en-US" dirty="0"/>
            </a:br>
            <a:r>
              <a:rPr lang="en-AU" dirty="0"/>
              <a:t>Breaker statement </a:t>
            </a:r>
            <a:br>
              <a:rPr lang="en-AU" dirty="0"/>
            </a:br>
            <a:r>
              <a:rPr lang="en-AU" dirty="0"/>
              <a:t>to be placed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14816"/>
            <a:ext cx="7497956" cy="1072839"/>
          </a:xfrm>
        </p:spPr>
        <p:txBody>
          <a:bodyPr/>
          <a:lstStyle>
            <a:lvl1pPr marL="0" indent="0" algn="l">
              <a:buNone/>
              <a:defRPr>
                <a:solidFill>
                  <a:srgbClr val="00005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421268" y="2787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31" y="4329266"/>
            <a:ext cx="1326397" cy="59413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432760" y="4911571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4DEE52-25AF-7B49-B9FC-7562266B64DE}" type="slidenum">
              <a:rPr lang="en-US" sz="600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4540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112" y="4329266"/>
            <a:ext cx="1357693" cy="60815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532"/>
            <a:ext cx="7082263" cy="1111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AC800"/>
                </a:solidFill>
              </a:rPr>
              <a:t>—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69171"/>
            <a:ext cx="8229600" cy="2281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Oval 12"/>
          <p:cNvSpPr/>
          <p:nvPr/>
        </p:nvSpPr>
        <p:spPr>
          <a:xfrm rot="5400000">
            <a:off x="8032558" y="-220198"/>
            <a:ext cx="434043" cy="874440"/>
          </a:xfrm>
          <a:custGeom>
            <a:avLst/>
            <a:gdLst/>
            <a:ahLst/>
            <a:cxnLst/>
            <a:rect l="l" t="t" r="r" b="b"/>
            <a:pathLst>
              <a:path w="1780657" h="3587388">
                <a:moveTo>
                  <a:pt x="0" y="0"/>
                </a:moveTo>
                <a:lnTo>
                  <a:pt x="169736" y="8571"/>
                </a:lnTo>
                <a:cubicBezTo>
                  <a:pt x="1074567" y="100462"/>
                  <a:pt x="1780657" y="864619"/>
                  <a:pt x="1780657" y="1793694"/>
                </a:cubicBezTo>
                <a:cubicBezTo>
                  <a:pt x="1780657" y="2722769"/>
                  <a:pt x="1074567" y="3486927"/>
                  <a:pt x="169736" y="3578817"/>
                </a:cubicBezTo>
                <a:lnTo>
                  <a:pt x="0" y="3587388"/>
                </a:lnTo>
                <a:close/>
              </a:path>
            </a:pathLst>
          </a:custGeom>
          <a:solidFill>
            <a:srgbClr val="E600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Rectangle 21"/>
          <p:cNvSpPr/>
          <p:nvPr/>
        </p:nvSpPr>
        <p:spPr>
          <a:xfrm rot="5400000">
            <a:off x="8023763" y="4480464"/>
            <a:ext cx="454178" cy="871895"/>
          </a:xfrm>
          <a:custGeom>
            <a:avLst/>
            <a:gdLst/>
            <a:ahLst/>
            <a:cxnLst/>
            <a:rect l="l" t="t" r="r" b="b"/>
            <a:pathLst>
              <a:path w="1863259" h="3576943">
                <a:moveTo>
                  <a:pt x="1396645" y="0"/>
                </a:moveTo>
                <a:lnTo>
                  <a:pt x="1863259" y="0"/>
                </a:lnTo>
                <a:lnTo>
                  <a:pt x="1863259" y="3576943"/>
                </a:lnTo>
                <a:lnTo>
                  <a:pt x="1396645" y="3576943"/>
                </a:lnTo>
                <a:lnTo>
                  <a:pt x="1396645" y="3175032"/>
                </a:lnTo>
                <a:lnTo>
                  <a:pt x="625231" y="3175032"/>
                </a:lnTo>
                <a:lnTo>
                  <a:pt x="625231" y="2358325"/>
                </a:lnTo>
                <a:lnTo>
                  <a:pt x="0" y="2358325"/>
                </a:lnTo>
                <a:lnTo>
                  <a:pt x="0" y="1209463"/>
                </a:lnTo>
                <a:lnTo>
                  <a:pt x="625231" y="1209463"/>
                </a:lnTo>
                <a:lnTo>
                  <a:pt x="625231" y="388848"/>
                </a:lnTo>
                <a:lnTo>
                  <a:pt x="1396645" y="388848"/>
                </a:lnTo>
                <a:close/>
              </a:path>
            </a:pathLst>
          </a:custGeom>
          <a:solidFill>
            <a:srgbClr val="FAC8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4432760" y="4911571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4DEE52-25AF-7B49-B9FC-7562266B64DE}" type="slidenum">
              <a:rPr lang="en-US" sz="600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284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2" r:id="rId3"/>
    <p:sldLayoutId id="2147483663" r:id="rId4"/>
    <p:sldLayoutId id="2147483660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50" r:id="rId12"/>
    <p:sldLayoutId id="2147483652" r:id="rId13"/>
    <p:sldLayoutId id="2147483672" r:id="rId14"/>
    <p:sldLayoutId id="2147483654" r:id="rId15"/>
    <p:sldLayoutId id="2147483670" r:id="rId16"/>
    <p:sldLayoutId id="214748367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000054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/>
                </a:solidFill>
              </a:rPr>
              <a:t>—</a:t>
            </a:r>
            <a:br>
              <a:rPr lang="en-US" dirty="0"/>
            </a:br>
            <a:r>
              <a:rPr lang="en-US" sz="3600" dirty="0"/>
              <a:t>Preventing Abuse In Detention</a:t>
            </a:r>
            <a:br>
              <a:rPr lang="en-US" sz="36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An Expert Symposium on Independent</a:t>
            </a:r>
          </a:p>
          <a:p>
            <a:r>
              <a:rPr lang="en-AU" dirty="0"/>
              <a:t>Monitoring within the </a:t>
            </a:r>
            <a:r>
              <a:rPr lang="en-AU" dirty="0" err="1"/>
              <a:t>OPCAT</a:t>
            </a:r>
            <a:r>
              <a:rPr lang="en-AU" dirty="0"/>
              <a:t> Framework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65872" y="2597150"/>
            <a:ext cx="1418528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69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72295" y="1746737"/>
            <a:ext cx="54454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" pitchFamily="34" charset="0"/>
                <a:cs typeface="Arial" pitchFamily="34" charset="0"/>
              </a:rPr>
              <a:t>Sir Malcolm Evans is a member and Chair of the UN Subcommittee for the Prevention of Torture (the </a:t>
            </a:r>
            <a:r>
              <a:rPr lang="en-AU" b="1" dirty="0" err="1">
                <a:latin typeface="Arial" pitchFamily="34" charset="0"/>
                <a:cs typeface="Arial" pitchFamily="34" charset="0"/>
              </a:rPr>
              <a:t>SPT</a:t>
            </a:r>
            <a:r>
              <a:rPr lang="en-AU" b="1" dirty="0">
                <a:latin typeface="Arial" pitchFamily="34" charset="0"/>
                <a:cs typeface="Arial" pitchFamily="34" charset="0"/>
              </a:rPr>
              <a:t>) and, from 2014-2015 Chair of the Meeting of Chairs of UN Human Rights Treaty Bodies. He is also a member of the UK Foreign Secretary’s Human Rights Advisory Group.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5" y="978053"/>
            <a:ext cx="2194262" cy="32916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6603" y="206829"/>
            <a:ext cx="451117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Professor Sir Malcolm Evans </a:t>
            </a:r>
            <a:br>
              <a:rPr lang="en-A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A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Chair, Subcommittee for the Prevention of Torture</a:t>
            </a:r>
            <a:endParaRPr lang="en-A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2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173553" y="1075641"/>
            <a:ext cx="3395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" pitchFamily="34" charset="0"/>
                <a:cs typeface="Arial" pitchFamily="34" charset="0"/>
              </a:rPr>
              <a:t>Q: Tell us about your role and what your work on torture prevention entails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38" y="1075641"/>
            <a:ext cx="4590523" cy="30618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6603" y="206829"/>
            <a:ext cx="451117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Professor Sir Malcolm Evans </a:t>
            </a:r>
            <a:br>
              <a:rPr lang="en-A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A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Chair, Subcommittee for the Prevention of Torture</a:t>
            </a:r>
            <a:endParaRPr lang="en-A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Sir Malcolm interview compresse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66618" y="28707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6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40" advClick="0" advTm="74000"/>
    </mc:Choice>
    <mc:Fallback xmlns="">
      <p:transition spd="slow" advClick="0" advTm="7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603" y="206829"/>
            <a:ext cx="451117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Professor Sir Malcolm Evans </a:t>
            </a:r>
            <a:br>
              <a:rPr lang="en-A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A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Chair, Subcommittee for the Prevention of Torture</a:t>
            </a:r>
            <a:endParaRPr lang="en-A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9010" y="967810"/>
            <a:ext cx="43068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" pitchFamily="34" charset="0"/>
                <a:cs typeface="Arial" pitchFamily="34" charset="0"/>
              </a:rPr>
              <a:t>Q: Based on your work with the </a:t>
            </a:r>
            <a:r>
              <a:rPr lang="en-AU" b="1" dirty="0" err="1">
                <a:latin typeface="Arial" pitchFamily="34" charset="0"/>
                <a:cs typeface="Arial" pitchFamily="34" charset="0"/>
              </a:rPr>
              <a:t>SPT</a:t>
            </a:r>
            <a:r>
              <a:rPr lang="en-AU" b="1" dirty="0">
                <a:latin typeface="Arial" pitchFamily="34" charset="0"/>
                <a:cs typeface="Arial" pitchFamily="34" charset="0"/>
              </a:rPr>
              <a:t>, could you tell us whether the </a:t>
            </a:r>
            <a:r>
              <a:rPr lang="en-AU" b="1" dirty="0" err="1">
                <a:latin typeface="Arial" pitchFamily="34" charset="0"/>
                <a:cs typeface="Arial" pitchFamily="34" charset="0"/>
              </a:rPr>
              <a:t>OPCAT</a:t>
            </a:r>
            <a:r>
              <a:rPr lang="en-AU" b="1" dirty="0">
                <a:latin typeface="Arial" pitchFamily="34" charset="0"/>
                <a:cs typeface="Arial" pitchFamily="34" charset="0"/>
              </a:rPr>
              <a:t> has the potential to make a difference in Australia and how?</a:t>
            </a:r>
          </a:p>
          <a:p>
            <a:endParaRPr lang="en-AU" b="1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79" y="1027185"/>
            <a:ext cx="3312423" cy="326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2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0"/>
    </mc:Choice>
    <mc:Fallback xmlns="">
      <p:transition spd="slow" advClick="0" advTm="14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6603" y="206829"/>
            <a:ext cx="451117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Professor Sir Malcolm Evans </a:t>
            </a:r>
            <a:br>
              <a:rPr lang="en-A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A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Chair, Subcommittee for the Prevention of Torture</a:t>
            </a:r>
            <a:endParaRPr lang="en-A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28" y="848840"/>
            <a:ext cx="8661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" pitchFamily="34" charset="0"/>
                <a:cs typeface="Arial" pitchFamily="34" charset="0"/>
              </a:rPr>
              <a:t>Q: You mentioned civil society and many of the participants who are here in the symposium today are members of civil society and NGOs. Does </a:t>
            </a:r>
            <a:r>
              <a:rPr lang="en-AU" b="1" dirty="0" err="1">
                <a:latin typeface="Arial" pitchFamily="34" charset="0"/>
                <a:cs typeface="Arial" pitchFamily="34" charset="0"/>
              </a:rPr>
              <a:t>OPCAT</a:t>
            </a:r>
            <a:r>
              <a:rPr lang="en-AU" b="1" dirty="0">
                <a:latin typeface="Arial" pitchFamily="34" charset="0"/>
                <a:cs typeface="Arial" pitchFamily="34" charset="0"/>
              </a:rPr>
              <a:t> provide any opportunities for their engagement with the oversight of places of detention?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1" y="2049169"/>
            <a:ext cx="3028768" cy="2160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10" y="1837426"/>
            <a:ext cx="4197945" cy="253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9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1000"/>
    </mc:Choice>
    <mc:Fallback xmlns="">
      <p:transition spd="slow" advClick="0" advTm="17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42379" y="1009405"/>
            <a:ext cx="3657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" pitchFamily="34" charset="0"/>
                <a:cs typeface="Arial" pitchFamily="34" charset="0"/>
              </a:rPr>
              <a:t>Q: It seems like building support and engagement amongst civil society is important. What are some of the challenges we should be mindful of here in Australia as we move towards implementation?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603" y="206829"/>
            <a:ext cx="451117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Professor Sir Malcolm Evans </a:t>
            </a:r>
            <a:br>
              <a:rPr lang="en-A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A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Chair, Subcommittee for the Prevention of Torture</a:t>
            </a:r>
            <a:endParaRPr lang="en-A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5" t="7188" b="10727"/>
          <a:stretch/>
        </p:blipFill>
        <p:spPr bwMode="auto">
          <a:xfrm>
            <a:off x="344384" y="1104405"/>
            <a:ext cx="4449800" cy="2766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27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66570"/>
    </mc:Choice>
    <mc:Fallback xmlns="">
      <p:transition spd="slow" advClick="0" advTm="26657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82210" y="924621"/>
            <a:ext cx="4522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" pitchFamily="34" charset="0"/>
                <a:cs typeface="Arial" pitchFamily="34" charset="0"/>
              </a:rPr>
              <a:t>Q: Are there other political institutional factors which support effective implementation?</a:t>
            </a:r>
          </a:p>
          <a:p>
            <a:endParaRPr lang="en-AU" b="1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7" b="15653"/>
          <a:stretch/>
        </p:blipFill>
        <p:spPr bwMode="auto">
          <a:xfrm>
            <a:off x="385356" y="1031496"/>
            <a:ext cx="3719617" cy="224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6603" y="206829"/>
            <a:ext cx="451117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Professor Sir Malcolm Evans </a:t>
            </a:r>
            <a:br>
              <a:rPr lang="en-A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A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Chair, Subcommittee for the Prevention of Torture</a:t>
            </a:r>
            <a:endParaRPr lang="en-A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735" y="1841953"/>
            <a:ext cx="4073825" cy="244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3030"/>
    </mc:Choice>
    <mc:Fallback xmlns="">
      <p:transition spd="slow" advClick="0" advTm="21303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/>
                </a:solidFill>
              </a:rPr>
              <a:t>—</a:t>
            </a:r>
            <a:br>
              <a:rPr lang="en-US" dirty="0"/>
            </a:br>
            <a:r>
              <a:rPr lang="en-US" sz="3600" dirty="0"/>
              <a:t>Preventing Abuse In Detention</a:t>
            </a:r>
            <a:br>
              <a:rPr lang="en-US" sz="36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An Expert Symposium on Independent</a:t>
            </a:r>
          </a:p>
          <a:p>
            <a:r>
              <a:rPr lang="en-AU" dirty="0"/>
              <a:t>Monitoring within the </a:t>
            </a:r>
            <a:r>
              <a:rPr lang="en-AU" dirty="0" err="1"/>
              <a:t>OPCAT</a:t>
            </a:r>
            <a:r>
              <a:rPr lang="en-AU" dirty="0"/>
              <a:t> Framework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65872" y="2597150"/>
            <a:ext cx="1418528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401495"/>
      </p:ext>
    </p:extLst>
  </p:cSld>
  <p:clrMapOvr>
    <a:masterClrMapping/>
  </p:clrMapOvr>
</p:sld>
</file>

<file path=ppt/theme/theme1.xml><?xml version="1.0" encoding="utf-8"?>
<a:theme xmlns:a="http://schemas.openxmlformats.org/drawingml/2006/main" name="RMIT_2017_Templates_Master_Core_ITS">
  <a:themeElements>
    <a:clrScheme name="RMIT 1">
      <a:dk1>
        <a:srgbClr val="000054"/>
      </a:dk1>
      <a:lt1>
        <a:sysClr val="window" lastClr="FFFFFF"/>
      </a:lt1>
      <a:dk2>
        <a:srgbClr val="E60028"/>
      </a:dk2>
      <a:lt2>
        <a:srgbClr val="EEECE1"/>
      </a:lt2>
      <a:accent1>
        <a:srgbClr val="FC9147"/>
      </a:accent1>
      <a:accent2>
        <a:srgbClr val="FAC800"/>
      </a:accent2>
      <a:accent3>
        <a:srgbClr val="00DCB4"/>
      </a:accent3>
      <a:accent4>
        <a:srgbClr val="7AE1AA"/>
      </a:accent4>
      <a:accent5>
        <a:srgbClr val="0078FF"/>
      </a:accent5>
      <a:accent6>
        <a:srgbClr val="00AAFF"/>
      </a:accent6>
      <a:hlink>
        <a:srgbClr val="AA00AA"/>
      </a:hlink>
      <a:folHlink>
        <a:srgbClr val="C864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RMIT_2017_Templates_Master_Core_Wide Screen 16x9</Template>
  <TotalTime>8671</TotalTime>
  <Words>327</Words>
  <Application>Microsoft Office PowerPoint</Application>
  <PresentationFormat>On-screen Show (16:9)</PresentationFormat>
  <Paragraphs>28</Paragraphs>
  <Slides>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Lucida Grande</vt:lpstr>
      <vt:lpstr>Times New Roman</vt:lpstr>
      <vt:lpstr>RMIT_2017_Templates_Master_Core_ITS</vt:lpstr>
      <vt:lpstr>— Preventing Abuse In Detention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— Preventing Abuse In Detention </vt:lpstr>
    </vt:vector>
  </TitlesOfParts>
  <Company>RMIT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— CEO’s Report</dc:title>
  <dc:creator>Mina Hilson</dc:creator>
  <cp:lastModifiedBy>Suzanne Mills</cp:lastModifiedBy>
  <cp:revision>29</cp:revision>
  <dcterms:created xsi:type="dcterms:W3CDTF">2017-11-23T04:30:08Z</dcterms:created>
  <dcterms:modified xsi:type="dcterms:W3CDTF">2018-01-22T08:22:27Z</dcterms:modified>
</cp:coreProperties>
</file>